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0" r:id="rId1"/>
  </p:sldMasterIdLst>
  <p:notesMasterIdLst>
    <p:notesMasterId r:id="rId35"/>
  </p:notesMasterIdLst>
  <p:sldIdLst>
    <p:sldId id="256" r:id="rId2"/>
    <p:sldId id="258" r:id="rId3"/>
    <p:sldId id="259" r:id="rId4"/>
    <p:sldId id="275" r:id="rId5"/>
    <p:sldId id="276" r:id="rId6"/>
    <p:sldId id="277" r:id="rId7"/>
    <p:sldId id="278" r:id="rId8"/>
    <p:sldId id="280" r:id="rId9"/>
    <p:sldId id="281" r:id="rId10"/>
    <p:sldId id="260" r:id="rId11"/>
    <p:sldId id="271" r:id="rId12"/>
    <p:sldId id="261" r:id="rId13"/>
    <p:sldId id="262" r:id="rId14"/>
    <p:sldId id="267" r:id="rId15"/>
    <p:sldId id="282" r:id="rId16"/>
    <p:sldId id="268" r:id="rId17"/>
    <p:sldId id="283" r:id="rId18"/>
    <p:sldId id="284" r:id="rId19"/>
    <p:sldId id="269" r:id="rId20"/>
    <p:sldId id="285" r:id="rId21"/>
    <p:sldId id="286" r:id="rId22"/>
    <p:sldId id="270" r:id="rId23"/>
    <p:sldId id="287" r:id="rId24"/>
    <p:sldId id="288" r:id="rId25"/>
    <p:sldId id="289" r:id="rId26"/>
    <p:sldId id="290" r:id="rId27"/>
    <p:sldId id="291" r:id="rId28"/>
    <p:sldId id="292" r:id="rId29"/>
    <p:sldId id="294" r:id="rId30"/>
    <p:sldId id="295" r:id="rId31"/>
    <p:sldId id="263" r:id="rId32"/>
    <p:sldId id="264" r:id="rId33"/>
    <p:sldId id="266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8" autoAdjust="0"/>
    <p:restoredTop sz="93648" autoAdjust="0"/>
  </p:normalViewPr>
  <p:slideViewPr>
    <p:cSldViewPr snapToGrid="0">
      <p:cViewPr varScale="1">
        <p:scale>
          <a:sx n="149" d="100"/>
          <a:sy n="149" d="100"/>
        </p:scale>
        <p:origin x="66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B9BB2-C049-48BB-A087-D651F7685E4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0D225-BD86-4687-953E-41CC5708CAA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523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A75BA-C077-4D99-9AD3-DA6A55CDCB43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0815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A6177-F817-4627-85B4-5388830D5FCE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69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4F6FD-6772-4D81-88D6-89BF0FA52FC3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896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42910-ED75-4EAE-B685-D7887A6C5495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72261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D35AB-A18A-4D49-929E-B60EDD46B6C8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65795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EF777-4F56-4191-A2BA-B8CA7125B26B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02476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8DE04-0AA7-42C8-A663-22B8C7E919B6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89181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CE907-E28E-421B-9558-502C6F911431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2372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A73F-EADE-4FB0-94F1-F35566E18613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7015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79CB-AEEC-46C4-9FBE-D59DEB329253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9027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700DA-3614-42AA-A7EA-FE6D85286BE2}" type="datetime1">
              <a:rPr lang="es-ES" smtClean="0"/>
              <a:t>13/09/2023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6658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FCF2-BDFF-4935-B6E7-0BD0E9CDD4C7}" type="datetime1">
              <a:rPr lang="es-ES" smtClean="0"/>
              <a:t>13/09/2023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981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7E28-1A15-41F4-A21D-DE1481E8F46C}" type="datetime1">
              <a:rPr lang="es-ES" smtClean="0"/>
              <a:t>13/09/2023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1668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3FF61-E588-4111-95C1-F14F692010D9}" type="datetime1">
              <a:rPr lang="es-ES" smtClean="0"/>
              <a:t>13/09/2023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703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7D1D1-1682-414F-A5D9-5AAD5C5BACA9}" type="datetime1">
              <a:rPr lang="es-ES" smtClean="0"/>
              <a:t>13/09/2023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0203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C795F-C579-40FA-95A4-61E338098797}" type="datetime1">
              <a:rPr lang="es-ES" smtClean="0"/>
              <a:t>13/09/2023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32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6AFE9-E79B-4B1E-A48F-CB61D9E5E149}" type="datetime1">
              <a:rPr lang="es-ES" smtClean="0"/>
              <a:t>13/09/2023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/>
              <a:t>Antonio Jiménez Amador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041AF3-C0D6-41AB-A907-F9B816697BE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8600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2228-4EDD-557D-EB7F-6FC773B74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864" y="2404534"/>
            <a:ext cx="8035139" cy="1646299"/>
          </a:xfrm>
        </p:spPr>
        <p:txBody>
          <a:bodyPr/>
          <a:lstStyle/>
          <a:p>
            <a:r>
              <a:rPr lang="es-ES" sz="2800" dirty="0"/>
              <a:t>Desarrollo de un entorno virtual de juego para el</a:t>
            </a:r>
            <a:br>
              <a:rPr lang="es-ES" sz="2800" dirty="0"/>
            </a:br>
            <a:r>
              <a:rPr lang="es-ES" sz="2800" dirty="0"/>
              <a:t>entrenamiento cognitivo en personas mayores</a:t>
            </a:r>
            <a:br>
              <a:rPr lang="es-ES" sz="2800" dirty="0"/>
            </a:br>
            <a:r>
              <a:rPr lang="es-ES" sz="2800" dirty="0"/>
              <a:t>usando dispositivos de RV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A3830B-D8D8-EA62-8601-B7867CDDDC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Autor: Antonio Jiménez Amador</a:t>
            </a:r>
          </a:p>
          <a:p>
            <a:r>
              <a:rPr lang="es-ES" dirty="0"/>
              <a:t>Directores: Francisco Luis Gutiérrez Vela y Patricia Paderewski Rodríguez</a:t>
            </a:r>
          </a:p>
        </p:txBody>
      </p:sp>
      <p:pic>
        <p:nvPicPr>
          <p:cNvPr id="5" name="Imagen 4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2B2D2395-10B5-EEC4-7D05-CD6FDA399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29" y="99592"/>
            <a:ext cx="2362200" cy="704088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28EE2114-13CB-5509-27B8-E2D83C92E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679" y="194768"/>
            <a:ext cx="1927856" cy="70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543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Tecnología a usar – Realidad Virtual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10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23343DE-764D-7D67-4550-76F0E44E3E0B}"/>
              </a:ext>
            </a:extLst>
          </p:cNvPr>
          <p:cNvSpPr txBox="1"/>
          <p:nvPr/>
        </p:nvSpPr>
        <p:spPr>
          <a:xfrm>
            <a:off x="882869" y="2144110"/>
            <a:ext cx="394137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/>
              <a:t>Meta </a:t>
            </a:r>
            <a:r>
              <a:rPr lang="es-ES" sz="2000" b="1" dirty="0" err="1"/>
              <a:t>Quest</a:t>
            </a:r>
            <a:r>
              <a:rPr lang="es-ES" sz="2000" b="1" dirty="0"/>
              <a:t> 2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Sin cables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Permite seguimiento de manos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Actual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Buen SDK y documentación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Poco potente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Menor calidad visual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pic>
        <p:nvPicPr>
          <p:cNvPr id="11" name="Imagen 10" descr="Imagen que contiene Icono&#10;&#10;Descripción generada automáticamente">
            <a:extLst>
              <a:ext uri="{FF2B5EF4-FFF2-40B4-BE49-F238E27FC236}">
                <a16:creationId xmlns:a16="http://schemas.microsoft.com/office/drawing/2014/main" id="{B6BB9D80-44C8-E280-502A-B29C6D767D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714" y="2416220"/>
            <a:ext cx="2537618" cy="313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955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 fontScale="90000"/>
          </a:bodyPr>
          <a:lstStyle/>
          <a:p>
            <a:r>
              <a:rPr lang="es-ES" dirty="0"/>
              <a:t>Tecnología a usar – Desarrollo Videojuegos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11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4A663AB-E471-5036-6181-FBA5005F6EF3}"/>
              </a:ext>
            </a:extLst>
          </p:cNvPr>
          <p:cNvSpPr txBox="1"/>
          <p:nvPr/>
        </p:nvSpPr>
        <p:spPr>
          <a:xfrm>
            <a:off x="774744" y="1930399"/>
            <a:ext cx="39413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/>
              <a:t>Unity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Gratuito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Buena documentación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Comunidad muy activa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Compatibilidad con Meta </a:t>
            </a:r>
            <a:r>
              <a:rPr lang="es-ES" dirty="0" err="1"/>
              <a:t>Quest</a:t>
            </a:r>
            <a:r>
              <a:rPr lang="es-ES" dirty="0"/>
              <a:t>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Uso del lenguaje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Por defecto, gráficamente es inferior, especialmente en iluminación</a:t>
            </a:r>
          </a:p>
        </p:txBody>
      </p:sp>
      <p:pic>
        <p:nvPicPr>
          <p:cNvPr id="11" name="Imagen 10" descr="Pantalla de juego de computadora&#10;&#10;Descripción generada automáticamente con confianza media">
            <a:extLst>
              <a:ext uri="{FF2B5EF4-FFF2-40B4-BE49-F238E27FC236}">
                <a16:creationId xmlns:a16="http://schemas.microsoft.com/office/drawing/2014/main" id="{A97352B0-A4CC-F56B-C73F-03E763D468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781" y="2033751"/>
            <a:ext cx="4960884" cy="279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054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Metodología a usar - Entregas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12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35C7478-E0E7-5588-EF3B-A0B6B1DB98E6}"/>
              </a:ext>
            </a:extLst>
          </p:cNvPr>
          <p:cNvSpPr txBox="1"/>
          <p:nvPr/>
        </p:nvSpPr>
        <p:spPr>
          <a:xfrm>
            <a:off x="677334" y="1944182"/>
            <a:ext cx="85966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Desarrollo evolutivo basado en entregas</a:t>
            </a:r>
          </a:p>
          <a:p>
            <a:r>
              <a:rPr lang="es-ES" dirty="0"/>
              <a:t>En cada entrega se diseña y desarrolla un aspecto independiente del proyecto</a:t>
            </a:r>
          </a:p>
          <a:p>
            <a:r>
              <a:rPr lang="es-ES" dirty="0"/>
              <a:t>Al final, se une cada elemento para formar el juego completo</a:t>
            </a:r>
          </a:p>
          <a:p>
            <a:r>
              <a:rPr lang="es-ES" dirty="0"/>
              <a:t>Permite mayor agilidad y tener componentes que se pueden probar en menos tiempo</a:t>
            </a:r>
          </a:p>
          <a:p>
            <a:endParaRPr lang="es-ES" dirty="0"/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Instalación de herramientas y creación de escena con funcionalidad básica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Diseño de las mecánicas individuales usadas en las pruebas y posterior integración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Diseño y creación de los escenarios y todos los elementos gráficos del juego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Diseño e implementación de las pruebas utilizando las mecánicas previas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Integración de todos los elementos para crear el flujo final del juego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99960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41" y="1114052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1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13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B1A54C-9FD2-C986-14CD-154A0B6DDC95}"/>
              </a:ext>
            </a:extLst>
          </p:cNvPr>
          <p:cNvSpPr txBox="1"/>
          <p:nvPr/>
        </p:nvSpPr>
        <p:spPr>
          <a:xfrm>
            <a:off x="677141" y="1802733"/>
            <a:ext cx="7596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Entorno básico funcional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70815EF-093E-235C-4641-E0A4701DEFE5}"/>
              </a:ext>
            </a:extLst>
          </p:cNvPr>
          <p:cNvSpPr txBox="1"/>
          <p:nvPr/>
        </p:nvSpPr>
        <p:spPr>
          <a:xfrm>
            <a:off x="677141" y="2753589"/>
            <a:ext cx="79135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 instala Unity versión 2019.2.16f1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Importación de los paquetes SteamVR Unity Plugin, VRTK y Zinnia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‘</a:t>
            </a:r>
            <a:r>
              <a:rPr lang="es-ES" dirty="0" err="1"/>
              <a:t>Interactor</a:t>
            </a:r>
            <a:r>
              <a:rPr lang="es-ES" dirty="0"/>
              <a:t>’ de VRTK como elemento principal en las acciones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56047C3-0E27-EEAD-3406-402A6381028F}"/>
              </a:ext>
            </a:extLst>
          </p:cNvPr>
          <p:cNvSpPr txBox="1"/>
          <p:nvPr/>
        </p:nvSpPr>
        <p:spPr>
          <a:xfrm>
            <a:off x="677141" y="2239068"/>
            <a:ext cx="689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comienza con un dispositivo distinto RV distinto: HTC Vive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848095C-E6DA-AB1A-1932-5DF84EAD91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8379" y="1579228"/>
            <a:ext cx="3010975" cy="1820692"/>
          </a:xfrm>
          <a:prstGeom prst="rect">
            <a:avLst/>
          </a:prstGeom>
        </p:spPr>
      </p:pic>
      <p:pic>
        <p:nvPicPr>
          <p:cNvPr id="21" name="Imagen 20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80B22659-056B-0AAB-CF50-146CF95AAF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05" y="4021629"/>
            <a:ext cx="3728738" cy="2019733"/>
          </a:xfrm>
          <a:prstGeom prst="rect">
            <a:avLst/>
          </a:prstGeom>
        </p:spPr>
      </p:pic>
      <p:pic>
        <p:nvPicPr>
          <p:cNvPr id="22" name="Imagen 21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1ADBBB13-D19A-62B4-E09B-E28BE110C5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337" y="4010721"/>
            <a:ext cx="6066735" cy="201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433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2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14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D9EDC3C-AB80-D570-3A63-CE45827ABD00}"/>
              </a:ext>
            </a:extLst>
          </p:cNvPr>
          <p:cNvSpPr txBox="1"/>
          <p:nvPr/>
        </p:nvSpPr>
        <p:spPr>
          <a:xfrm>
            <a:off x="677141" y="1802733"/>
            <a:ext cx="7596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Mecánicas básicas para las pruebas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199F157-F531-5FA5-070B-8769B5FD6D39}"/>
              </a:ext>
            </a:extLst>
          </p:cNvPr>
          <p:cNvSpPr txBox="1"/>
          <p:nvPr/>
        </p:nvSpPr>
        <p:spPr>
          <a:xfrm>
            <a:off x="672330" y="2242720"/>
            <a:ext cx="65725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Para las pruebas de motricidad, se necesita controlar la posición de los mandos</a:t>
            </a:r>
          </a:p>
          <a:p>
            <a:r>
              <a:rPr lang="es-ES" sz="1400" dirty="0"/>
              <a:t>Se utiliza un cubo invisible con un componente Trigger. Se puede utilizar un script para controlar cuando entran y salen los mandos del espacio designado.</a:t>
            </a:r>
          </a:p>
          <a:p>
            <a:endParaRPr lang="es-ES" sz="1400" dirty="0"/>
          </a:p>
          <a:p>
            <a:r>
              <a:rPr lang="es-ES" sz="1400" dirty="0"/>
              <a:t>Para las pruebas de memoria y lenguaje, basta con presentar una imagen o sonido con las herramientas básicas de Unity.</a:t>
            </a:r>
          </a:p>
          <a:p>
            <a:endParaRPr lang="es-ES" sz="1400" dirty="0"/>
          </a:p>
          <a:p>
            <a:r>
              <a:rPr lang="es-ES" sz="1400" dirty="0"/>
              <a:t>Las pruebas de razonamiento requieren que se puedan colocar objetos en zonas específicas del escenario, para ello se utiliza una variante del Trigger anterior.</a:t>
            </a:r>
          </a:p>
          <a:p>
            <a:endParaRPr lang="es-ES" sz="1400" dirty="0"/>
          </a:p>
          <a:p>
            <a:r>
              <a:rPr lang="es-ES" sz="1400" dirty="0"/>
              <a:t>La prueba de comprensión espacial utiliza el motor de espacialización de audio propio de Unity.</a:t>
            </a:r>
          </a:p>
        </p:txBody>
      </p:sp>
      <p:pic>
        <p:nvPicPr>
          <p:cNvPr id="11" name="Imagen 10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BEAD53AD-1254-2452-F008-FED6B67564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152" y="913990"/>
            <a:ext cx="1113085" cy="1025740"/>
          </a:xfrm>
          <a:prstGeom prst="rect">
            <a:avLst/>
          </a:prstGeom>
        </p:spPr>
      </p:pic>
      <p:pic>
        <p:nvPicPr>
          <p:cNvPr id="13" name="Imagen 12" descr="Diagrama&#10;&#10;Descripción generada automáticamente">
            <a:extLst>
              <a:ext uri="{FF2B5EF4-FFF2-40B4-BE49-F238E27FC236}">
                <a16:creationId xmlns:a16="http://schemas.microsoft.com/office/drawing/2014/main" id="{4EF7B1E8-8EED-8BAF-378C-1BA7CB6230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862" y="1939730"/>
            <a:ext cx="2308439" cy="2644087"/>
          </a:xfrm>
          <a:prstGeom prst="rect">
            <a:avLst/>
          </a:prstGeom>
        </p:spPr>
      </p:pic>
      <p:pic>
        <p:nvPicPr>
          <p:cNvPr id="15" name="Imagen 14" descr="Texto&#10;&#10;Descripción generada automáticamente">
            <a:extLst>
              <a:ext uri="{FF2B5EF4-FFF2-40B4-BE49-F238E27FC236}">
                <a16:creationId xmlns:a16="http://schemas.microsoft.com/office/drawing/2014/main" id="{6F6192B7-1180-5519-5730-F15EA3670C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140" y="4920376"/>
            <a:ext cx="2487331" cy="187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74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2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15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D9EDC3C-AB80-D570-3A63-CE45827ABD00}"/>
              </a:ext>
            </a:extLst>
          </p:cNvPr>
          <p:cNvSpPr txBox="1"/>
          <p:nvPr/>
        </p:nvSpPr>
        <p:spPr>
          <a:xfrm>
            <a:off x="672330" y="1703737"/>
            <a:ext cx="7596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Mecánicas básicas para las pruebas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199F157-F531-5FA5-070B-8769B5FD6D39}"/>
              </a:ext>
            </a:extLst>
          </p:cNvPr>
          <p:cNvSpPr txBox="1"/>
          <p:nvPr/>
        </p:nvSpPr>
        <p:spPr>
          <a:xfrm>
            <a:off x="672330" y="2079689"/>
            <a:ext cx="65725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Para controlar la posición de las manos del jugador, se crea una matriz de objetos Trigger cuya posición y rotación cambia con los movimientos del jugador. </a:t>
            </a:r>
          </a:p>
          <a:p>
            <a:endParaRPr lang="es-ES" sz="1400" dirty="0"/>
          </a:p>
          <a:p>
            <a:r>
              <a:rPr lang="es-ES" sz="1400" dirty="0"/>
              <a:t>Cada Trigger siempre está en la misma posición respecto a la visión del jugador.</a:t>
            </a:r>
          </a:p>
          <a:p>
            <a:endParaRPr lang="es-ES" sz="1400" dirty="0"/>
          </a:p>
          <a:p>
            <a:r>
              <a:rPr lang="es-ES" sz="1400" dirty="0"/>
              <a:t>Las posiciones en las que el jugador debe colocar sus manos se pueden describir como una matriz de booleanos.</a:t>
            </a:r>
          </a:p>
          <a:p>
            <a:endParaRPr lang="es-ES" sz="1400" dirty="0"/>
          </a:p>
          <a:p>
            <a:r>
              <a:rPr lang="es-ES" sz="1400" dirty="0"/>
              <a:t>Para facilitar la escalabilidad de este sistema, se implementa la carga de posiciones mediante ficheros JSON. Pudiendo indicar posiciones concretas según tiempos y enlazar varias posiciones.</a:t>
            </a:r>
          </a:p>
        </p:txBody>
      </p:sp>
      <p:pic>
        <p:nvPicPr>
          <p:cNvPr id="12" name="Imagen 11" descr="Imagen que contiene tabla, pequeño, agua, pantalla&#10;&#10;Descripción generada automáticamente">
            <a:extLst>
              <a:ext uri="{FF2B5EF4-FFF2-40B4-BE49-F238E27FC236}">
                <a16:creationId xmlns:a16="http://schemas.microsoft.com/office/drawing/2014/main" id="{86E1DC13-A8C3-5CFF-AC33-506DB7A776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413" y="4494788"/>
            <a:ext cx="2949125" cy="2014543"/>
          </a:xfrm>
          <a:prstGeom prst="rect">
            <a:avLst/>
          </a:prstGeom>
        </p:spPr>
      </p:pic>
      <p:pic>
        <p:nvPicPr>
          <p:cNvPr id="15" name="Imagen 14" descr="Texto&#10;&#10;Descripción generada automáticamente">
            <a:extLst>
              <a:ext uri="{FF2B5EF4-FFF2-40B4-BE49-F238E27FC236}">
                <a16:creationId xmlns:a16="http://schemas.microsoft.com/office/drawing/2014/main" id="{FEC4B416-B22E-396D-CE3D-145E3EB79D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946" y="1115878"/>
            <a:ext cx="1909433" cy="310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96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3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16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F8D6A07-98BC-BE0B-3225-F5DFBC6B1F6B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Diseñar, crear e integrar los escenarios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F17F65C-2C40-F7AE-0FD3-25BD7F5D5F2F}"/>
              </a:ext>
            </a:extLst>
          </p:cNvPr>
          <p:cNvSpPr txBox="1"/>
          <p:nvPr/>
        </p:nvSpPr>
        <p:spPr>
          <a:xfrm>
            <a:off x="856850" y="2423480"/>
            <a:ext cx="639440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Se coge inspiración de concursos de TV como ‘Ahora caigo’</a:t>
            </a:r>
          </a:p>
          <a:p>
            <a:endParaRPr lang="es-ES" sz="1600" dirty="0"/>
          </a:p>
          <a:p>
            <a:r>
              <a:rPr lang="es-ES" sz="1600" dirty="0"/>
              <a:t>Escenario circular con jugador en el centro.</a:t>
            </a:r>
          </a:p>
          <a:p>
            <a:endParaRPr lang="es-ES" sz="1600" dirty="0"/>
          </a:p>
          <a:p>
            <a:r>
              <a:rPr lang="es-ES" sz="1600" dirty="0"/>
              <a:t>Una pantalla gigante con la que interactuar</a:t>
            </a:r>
          </a:p>
          <a:p>
            <a:endParaRPr lang="es-ES" dirty="0"/>
          </a:p>
        </p:txBody>
      </p:sp>
      <p:pic>
        <p:nvPicPr>
          <p:cNvPr id="11" name="Imagen 10" descr="Diagrama&#10;&#10;Descripción generada automáticamente">
            <a:extLst>
              <a:ext uri="{FF2B5EF4-FFF2-40B4-BE49-F238E27FC236}">
                <a16:creationId xmlns:a16="http://schemas.microsoft.com/office/drawing/2014/main" id="{22B1BD80-3705-EFAC-15D1-D0A0ECC251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383" y="2484006"/>
            <a:ext cx="1990860" cy="1726340"/>
          </a:xfrm>
          <a:prstGeom prst="rect">
            <a:avLst/>
          </a:prstGeom>
        </p:spPr>
      </p:pic>
      <p:pic>
        <p:nvPicPr>
          <p:cNvPr id="13" name="Imagen 12" descr="Imagen que contiene interior, tabla, pequeño, computadora&#10;&#10;Descripción generada automáticamente">
            <a:extLst>
              <a:ext uri="{FF2B5EF4-FFF2-40B4-BE49-F238E27FC236}">
                <a16:creationId xmlns:a16="http://schemas.microsoft.com/office/drawing/2014/main" id="{9BE6FAF2-5771-05B6-676A-384C20D646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50" y="3973468"/>
            <a:ext cx="4136432" cy="2046672"/>
          </a:xfrm>
          <a:prstGeom prst="rect">
            <a:avLst/>
          </a:prstGeom>
        </p:spPr>
      </p:pic>
      <p:pic>
        <p:nvPicPr>
          <p:cNvPr id="19" name="Imagen 18" descr="Diagrama&#10;&#10;Descripción generada automáticamente">
            <a:extLst>
              <a:ext uri="{FF2B5EF4-FFF2-40B4-BE49-F238E27FC236}">
                <a16:creationId xmlns:a16="http://schemas.microsoft.com/office/drawing/2014/main" id="{0481BB74-C296-BD44-2E35-24D0E78BFE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410" y="4547147"/>
            <a:ext cx="2481692" cy="136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32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3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17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F8D6A07-98BC-BE0B-3225-F5DFBC6B1F6B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Diseñar, crear e integrar los escenarios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F17F65C-2C40-F7AE-0FD3-25BD7F5D5F2F}"/>
              </a:ext>
            </a:extLst>
          </p:cNvPr>
          <p:cNvSpPr txBox="1"/>
          <p:nvPr/>
        </p:nvSpPr>
        <p:spPr>
          <a:xfrm>
            <a:off x="856850" y="2423480"/>
            <a:ext cx="639440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Escenario creado en Blender</a:t>
            </a:r>
          </a:p>
          <a:p>
            <a:endParaRPr lang="es-ES" dirty="0"/>
          </a:p>
        </p:txBody>
      </p:sp>
      <p:pic>
        <p:nvPicPr>
          <p:cNvPr id="12" name="Imagen 11" descr="Gráfico&#10;&#10;Descripción generada automáticamente">
            <a:extLst>
              <a:ext uri="{FF2B5EF4-FFF2-40B4-BE49-F238E27FC236}">
                <a16:creationId xmlns:a16="http://schemas.microsoft.com/office/drawing/2014/main" id="{B21079EE-BD3D-82D5-A799-B7142F0694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652" y="2975968"/>
            <a:ext cx="3296858" cy="2593329"/>
          </a:xfrm>
          <a:prstGeom prst="rect">
            <a:avLst/>
          </a:prstGeom>
        </p:spPr>
      </p:pic>
      <p:pic>
        <p:nvPicPr>
          <p:cNvPr id="15" name="Imagen 14" descr="Gráfico, Icono, Gráfico de proyección solar&#10;&#10;Descripción generada automáticamente">
            <a:extLst>
              <a:ext uri="{FF2B5EF4-FFF2-40B4-BE49-F238E27FC236}">
                <a16:creationId xmlns:a16="http://schemas.microsoft.com/office/drawing/2014/main" id="{3669D0B7-07A8-8501-C24B-387900B938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50" y="2975968"/>
            <a:ext cx="4214734" cy="264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88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3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18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F8D6A07-98BC-BE0B-3225-F5DFBC6B1F6B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Diseñar, crear e integrar los escenarios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F17F65C-2C40-F7AE-0FD3-25BD7F5D5F2F}"/>
              </a:ext>
            </a:extLst>
          </p:cNvPr>
          <p:cNvSpPr txBox="1"/>
          <p:nvPr/>
        </p:nvSpPr>
        <p:spPr>
          <a:xfrm>
            <a:off x="760934" y="2155249"/>
            <a:ext cx="639440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Posteriormente importado en Unity</a:t>
            </a:r>
          </a:p>
          <a:p>
            <a:r>
              <a:rPr lang="es-ES" sz="1600" dirty="0"/>
              <a:t>Con decoración extra obtenida de Unity </a:t>
            </a:r>
            <a:r>
              <a:rPr lang="es-ES" sz="1600" dirty="0" err="1"/>
              <a:t>Asset</a:t>
            </a:r>
            <a:r>
              <a:rPr lang="es-ES" sz="1600" dirty="0"/>
              <a:t> Store</a:t>
            </a:r>
          </a:p>
          <a:p>
            <a:endParaRPr lang="es-ES" dirty="0"/>
          </a:p>
        </p:txBody>
      </p:sp>
      <p:pic>
        <p:nvPicPr>
          <p:cNvPr id="11" name="Imagen 10" descr="Imagen que contiene tabla, viendo, cuarto, frente&#10;&#10;Descripción generada automáticamente">
            <a:extLst>
              <a:ext uri="{FF2B5EF4-FFF2-40B4-BE49-F238E27FC236}">
                <a16:creationId xmlns:a16="http://schemas.microsoft.com/office/drawing/2014/main" id="{9F3D3F7A-6E49-6D6C-C6C8-3DFABE9A64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677" y="2828275"/>
            <a:ext cx="2555663" cy="1334248"/>
          </a:xfrm>
          <a:prstGeom prst="rect">
            <a:avLst/>
          </a:prstGeom>
        </p:spPr>
      </p:pic>
      <p:pic>
        <p:nvPicPr>
          <p:cNvPr id="14" name="Imagen 13" descr="Imagen que contiene tabla, agua, grande, reloj&#10;&#10;Descripción generada automáticamente">
            <a:extLst>
              <a:ext uri="{FF2B5EF4-FFF2-40B4-BE49-F238E27FC236}">
                <a16:creationId xmlns:a16="http://schemas.microsoft.com/office/drawing/2014/main" id="{B4E467DF-2F5E-90ED-4934-16B1D1758E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920" y="2825039"/>
            <a:ext cx="3146255" cy="1647715"/>
          </a:xfrm>
          <a:prstGeom prst="rect">
            <a:avLst/>
          </a:prstGeom>
        </p:spPr>
      </p:pic>
      <p:pic>
        <p:nvPicPr>
          <p:cNvPr id="17" name="Imagen 16" descr="Una captura de pantalla de un celular con la imagen de un videojuego&#10;&#10;Descripción generada automáticamente con confianza baja">
            <a:extLst>
              <a:ext uri="{FF2B5EF4-FFF2-40B4-BE49-F238E27FC236}">
                <a16:creationId xmlns:a16="http://schemas.microsoft.com/office/drawing/2014/main" id="{E0D50B95-5D7A-9B47-3DD6-F8DC2B6A78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10" y="2828275"/>
            <a:ext cx="3332691" cy="3216264"/>
          </a:xfrm>
          <a:prstGeom prst="rect">
            <a:avLst/>
          </a:prstGeom>
        </p:spPr>
      </p:pic>
      <p:pic>
        <p:nvPicPr>
          <p:cNvPr id="19" name="Imagen 18" descr="Imagen que contiene Texto&#10;&#10;Descripción generada automáticamente">
            <a:extLst>
              <a:ext uri="{FF2B5EF4-FFF2-40B4-BE49-F238E27FC236}">
                <a16:creationId xmlns:a16="http://schemas.microsoft.com/office/drawing/2014/main" id="{5BF49545-E57E-B904-0377-B775DB784D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687" y="4259830"/>
            <a:ext cx="2920653" cy="178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71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4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19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47E016-A761-B539-D3C5-48742F454FDA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Implementación de las pruebas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E0F7F0B-9F6B-3BDD-E004-1D41C1CF62E1}"/>
              </a:ext>
            </a:extLst>
          </p:cNvPr>
          <p:cNvSpPr txBox="1"/>
          <p:nvPr/>
        </p:nvSpPr>
        <p:spPr>
          <a:xfrm>
            <a:off x="760934" y="2115005"/>
            <a:ext cx="67878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Se crea una clase Prueba de la que heredan clases individuales para cada tipo de prueba.</a:t>
            </a:r>
          </a:p>
          <a:p>
            <a:endParaRPr lang="es-ES" sz="1600" dirty="0"/>
          </a:p>
          <a:p>
            <a:r>
              <a:rPr lang="es-ES" sz="1600" dirty="0"/>
              <a:t>Para cada tipo se sobrescriben los métodos que cargan los recursos como imágenes y sonidos</a:t>
            </a:r>
          </a:p>
        </p:txBody>
      </p:sp>
      <p:pic>
        <p:nvPicPr>
          <p:cNvPr id="11" name="Imagen 10" descr="Texto&#10;&#10;Descripción generada automáticamente">
            <a:extLst>
              <a:ext uri="{FF2B5EF4-FFF2-40B4-BE49-F238E27FC236}">
                <a16:creationId xmlns:a16="http://schemas.microsoft.com/office/drawing/2014/main" id="{67AA7340-D875-F28C-7888-4B7BAC8141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662" y="942405"/>
            <a:ext cx="3089538" cy="4973071"/>
          </a:xfrm>
          <a:prstGeom prst="rect">
            <a:avLst/>
          </a:prstGeom>
        </p:spPr>
      </p:pic>
      <p:pic>
        <p:nvPicPr>
          <p:cNvPr id="13" name="Imagen 12" descr="Texto&#10;&#10;Descripción generada automáticamente">
            <a:extLst>
              <a:ext uri="{FF2B5EF4-FFF2-40B4-BE49-F238E27FC236}">
                <a16:creationId xmlns:a16="http://schemas.microsoft.com/office/drawing/2014/main" id="{7B02D49A-F2E0-FF39-415A-D776325997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325" y="3246116"/>
            <a:ext cx="3445865" cy="332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266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sz="4000" dirty="0"/>
              <a:t>Estructura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EE9408-38EC-98DE-C5E5-82DAE20EE382}"/>
              </a:ext>
            </a:extLst>
          </p:cNvPr>
          <p:cNvSpPr txBox="1"/>
          <p:nvPr/>
        </p:nvSpPr>
        <p:spPr>
          <a:xfrm>
            <a:off x="677334" y="1801506"/>
            <a:ext cx="77724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Motivación y objetivos</a:t>
            </a:r>
          </a:p>
          <a:p>
            <a:r>
              <a:rPr lang="es-ES" sz="3200" dirty="0"/>
              <a:t>Análisis inicial</a:t>
            </a:r>
          </a:p>
          <a:p>
            <a:r>
              <a:rPr lang="es-ES" sz="3200" dirty="0"/>
              <a:t>Tecnología a usar</a:t>
            </a:r>
          </a:p>
          <a:p>
            <a:r>
              <a:rPr lang="es-ES" sz="3200" dirty="0"/>
              <a:t>Metodología a usar</a:t>
            </a:r>
          </a:p>
          <a:p>
            <a:r>
              <a:rPr lang="es-ES" sz="3200" dirty="0"/>
              <a:t>Desarrollo</a:t>
            </a:r>
          </a:p>
          <a:p>
            <a:r>
              <a:rPr lang="es-ES" sz="3200" dirty="0"/>
              <a:t>Conclusiones</a:t>
            </a:r>
          </a:p>
          <a:p>
            <a:r>
              <a:rPr lang="es-ES" sz="3200" dirty="0"/>
              <a:t>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1241780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4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20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47E016-A761-B539-D3C5-48742F454FDA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Implementación de las pruebas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E0F7F0B-9F6B-3BDD-E004-1D41C1CF62E1}"/>
              </a:ext>
            </a:extLst>
          </p:cNvPr>
          <p:cNvSpPr txBox="1"/>
          <p:nvPr/>
        </p:nvSpPr>
        <p:spPr>
          <a:xfrm>
            <a:off x="760934" y="2115005"/>
            <a:ext cx="6787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Se eligen los elementos concretos para cada prueba, creado tres pruebas de cada tipo, variando los elementos.</a:t>
            </a:r>
          </a:p>
        </p:txBody>
      </p:sp>
      <p:pic>
        <p:nvPicPr>
          <p:cNvPr id="12" name="Imagen 11" descr="Imagen que contiene persona, hombre, interior, cocina&#10;&#10;Descripción generada automáticamente">
            <a:extLst>
              <a:ext uri="{FF2B5EF4-FFF2-40B4-BE49-F238E27FC236}">
                <a16:creationId xmlns:a16="http://schemas.microsoft.com/office/drawing/2014/main" id="{65A8E1D2-8908-7EE4-80DB-1EF48FEAEB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34" y="2744800"/>
            <a:ext cx="1463201" cy="1114123"/>
          </a:xfrm>
          <a:prstGeom prst="rect">
            <a:avLst/>
          </a:prstGeom>
        </p:spPr>
      </p:pic>
      <p:pic>
        <p:nvPicPr>
          <p:cNvPr id="15" name="Imagen 14" descr="Mujer parada en una cocina&#10;&#10;Descripción generada automáticamente con confianza media">
            <a:extLst>
              <a:ext uri="{FF2B5EF4-FFF2-40B4-BE49-F238E27FC236}">
                <a16:creationId xmlns:a16="http://schemas.microsoft.com/office/drawing/2014/main" id="{0CCCC1AF-72D9-0E50-7716-4BDBB63304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399" y="2744800"/>
            <a:ext cx="1687018" cy="1114123"/>
          </a:xfrm>
          <a:prstGeom prst="rect">
            <a:avLst/>
          </a:prstGeom>
        </p:spPr>
      </p:pic>
      <p:pic>
        <p:nvPicPr>
          <p:cNvPr id="17" name="Imagen 16" descr="Un grupo de mujeres caminando en la calle&#10;&#10;Descripción generada automáticamente">
            <a:extLst>
              <a:ext uri="{FF2B5EF4-FFF2-40B4-BE49-F238E27FC236}">
                <a16:creationId xmlns:a16="http://schemas.microsoft.com/office/drawing/2014/main" id="{2A11FDFC-052E-4A2A-963A-568686356C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81" y="2732600"/>
            <a:ext cx="1679755" cy="1114123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775AA82F-CC9D-924D-5A3A-08D24C48E44C}"/>
              </a:ext>
            </a:extLst>
          </p:cNvPr>
          <p:cNvSpPr txBox="1"/>
          <p:nvPr/>
        </p:nvSpPr>
        <p:spPr>
          <a:xfrm>
            <a:off x="760933" y="4005056"/>
            <a:ext cx="67878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Para las pruebas de motricidad se crea una matriz similar a la de Triggers, que será visible para el usuario y le mostrará los movimientos a realizar.</a:t>
            </a:r>
          </a:p>
        </p:txBody>
      </p:sp>
      <p:pic>
        <p:nvPicPr>
          <p:cNvPr id="20" name="Imagen 19" descr="Forma&#10;&#10;Descripción generada automáticamente">
            <a:extLst>
              <a:ext uri="{FF2B5EF4-FFF2-40B4-BE49-F238E27FC236}">
                <a16:creationId xmlns:a16="http://schemas.microsoft.com/office/drawing/2014/main" id="{C3ED9E96-5118-C916-65AC-E12AB914B7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820" y="2194923"/>
            <a:ext cx="2919820" cy="208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725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4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21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47E016-A761-B539-D3C5-48742F454FDA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Implementación de las pruebas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E0F7F0B-9F6B-3BDD-E004-1D41C1CF62E1}"/>
              </a:ext>
            </a:extLst>
          </p:cNvPr>
          <p:cNvSpPr txBox="1"/>
          <p:nvPr/>
        </p:nvSpPr>
        <p:spPr>
          <a:xfrm>
            <a:off x="760934" y="2115005"/>
            <a:ext cx="6787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Se crea una repisa en el escenario donde colocar los objetos de las pruebas de asociación y sonidos.</a:t>
            </a:r>
          </a:p>
        </p:txBody>
      </p:sp>
      <p:pic>
        <p:nvPicPr>
          <p:cNvPr id="11" name="Imagen 10" descr="Imagen que contiene tabla&#10;&#10;Descripción generada automáticamente">
            <a:extLst>
              <a:ext uri="{FF2B5EF4-FFF2-40B4-BE49-F238E27FC236}">
                <a16:creationId xmlns:a16="http://schemas.microsoft.com/office/drawing/2014/main" id="{61AFDBA3-418E-4047-9A35-71742FD624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34" y="3245374"/>
            <a:ext cx="4013173" cy="2014861"/>
          </a:xfrm>
          <a:prstGeom prst="rect">
            <a:avLst/>
          </a:prstGeom>
        </p:spPr>
      </p:pic>
      <p:pic>
        <p:nvPicPr>
          <p:cNvPr id="14" name="Imagen 13" descr="Imagen que contiene tabla, lego, pantalla, espejo&#10;&#10;Descripción generada automáticamente">
            <a:extLst>
              <a:ext uri="{FF2B5EF4-FFF2-40B4-BE49-F238E27FC236}">
                <a16:creationId xmlns:a16="http://schemas.microsoft.com/office/drawing/2014/main" id="{E0EF13E5-5533-0FE8-2A26-E2529C49E3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679" y="3245373"/>
            <a:ext cx="4275544" cy="201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6491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22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34BA393-F915-7064-634C-7B790737A95A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Unión de todos los elementos. Flujo de juego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9E2F033-8C5B-9B2B-7F38-CA1685155BCE}"/>
              </a:ext>
            </a:extLst>
          </p:cNvPr>
          <p:cNvSpPr txBox="1"/>
          <p:nvPr/>
        </p:nvSpPr>
        <p:spPr>
          <a:xfrm>
            <a:off x="847725" y="2115005"/>
            <a:ext cx="67722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Se realiza el cambio de dispositivo de VR a Meta </a:t>
            </a:r>
            <a:r>
              <a:rPr lang="es-ES" sz="1600" dirty="0" err="1"/>
              <a:t>Quest</a:t>
            </a:r>
            <a:r>
              <a:rPr lang="es-ES" sz="1600" dirty="0"/>
              <a:t>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Más cómodo para los jugadores.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Sin cables ni estaciones externas.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Más actual y con SDK moderno y de calidad, más asentado.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Permite seguimiento de manos.</a:t>
            </a:r>
          </a:p>
        </p:txBody>
      </p:sp>
      <p:pic>
        <p:nvPicPr>
          <p:cNvPr id="11" name="Imagen 10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3D1B9E1B-DD7B-8B92-06B6-54070FEAF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1510" y="819541"/>
            <a:ext cx="2749622" cy="5237805"/>
          </a:xfrm>
          <a:prstGeom prst="rect">
            <a:avLst/>
          </a:prstGeom>
        </p:spPr>
      </p:pic>
      <p:pic>
        <p:nvPicPr>
          <p:cNvPr id="13" name="Imagen 12" descr="Texto, Pizarra&#10;&#10;Descripción generada automáticamente">
            <a:extLst>
              <a:ext uri="{FF2B5EF4-FFF2-40B4-BE49-F238E27FC236}">
                <a16:creationId xmlns:a16="http://schemas.microsoft.com/office/drawing/2014/main" id="{2395CB6E-3C56-B671-875A-19D4DFCB78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740" y="3817949"/>
            <a:ext cx="3429579" cy="2588538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F63A0E51-4470-936A-7848-49B782208D3D}"/>
              </a:ext>
            </a:extLst>
          </p:cNvPr>
          <p:cNvSpPr txBox="1"/>
          <p:nvPr/>
        </p:nvSpPr>
        <p:spPr>
          <a:xfrm>
            <a:off x="847725" y="3817949"/>
            <a:ext cx="28798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sustituye el objeto del jugador anterior con el incluido en el nuevo SDK</a:t>
            </a:r>
          </a:p>
          <a:p>
            <a:endParaRPr lang="es-ES" dirty="0"/>
          </a:p>
          <a:p>
            <a:r>
              <a:rPr lang="es-ES" dirty="0"/>
              <a:t>Permite agregar interacciones fácilmente con ‘</a:t>
            </a:r>
            <a:r>
              <a:rPr lang="es-ES" dirty="0" err="1"/>
              <a:t>Interactors</a:t>
            </a:r>
            <a:r>
              <a:rPr lang="es-E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5656053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23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34BA393-F915-7064-634C-7B790737A95A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Unión de todos los elementos. Flujo de juego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6177057-AD41-FE94-A957-F672BE3453F8}"/>
              </a:ext>
            </a:extLst>
          </p:cNvPr>
          <p:cNvSpPr txBox="1"/>
          <p:nvPr/>
        </p:nvSpPr>
        <p:spPr>
          <a:xfrm>
            <a:off x="760934" y="2217310"/>
            <a:ext cx="74009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actualizan aspectos de las pruebas anteriores, como las zonas de detección para la prueba de asociación.</a:t>
            </a:r>
          </a:p>
          <a:p>
            <a:endParaRPr lang="es-ES" dirty="0"/>
          </a:p>
          <a:p>
            <a:r>
              <a:rPr lang="es-ES" dirty="0"/>
              <a:t>Se sustituyen los botones de la prueba de sonidos, por este mismo tipo de zona.</a:t>
            </a:r>
          </a:p>
        </p:txBody>
      </p:sp>
      <p:pic>
        <p:nvPicPr>
          <p:cNvPr id="15" name="Imagen 14" descr="Texto&#10;&#10;Descripción generada automáticamente">
            <a:extLst>
              <a:ext uri="{FF2B5EF4-FFF2-40B4-BE49-F238E27FC236}">
                <a16:creationId xmlns:a16="http://schemas.microsoft.com/office/drawing/2014/main" id="{EF0F5F7C-50A9-8843-D960-CCC4819FD3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208" y="1576140"/>
            <a:ext cx="3015181" cy="4165982"/>
          </a:xfrm>
          <a:prstGeom prst="rect">
            <a:avLst/>
          </a:prstGeom>
        </p:spPr>
      </p:pic>
      <p:pic>
        <p:nvPicPr>
          <p:cNvPr id="19" name="Imagen 18" descr="Imagen que contiene Dibujo de ingeniería&#10;&#10;Descripción generada automáticamente">
            <a:extLst>
              <a:ext uri="{FF2B5EF4-FFF2-40B4-BE49-F238E27FC236}">
                <a16:creationId xmlns:a16="http://schemas.microsoft.com/office/drawing/2014/main" id="{986DEB17-A785-E4D6-FC37-75AF3B8FB9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500" y="3690072"/>
            <a:ext cx="3529474" cy="235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699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24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34BA393-F915-7064-634C-7B790737A95A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Unión de todos los elementos. Flujo de juego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6177057-AD41-FE94-A957-F672BE3453F8}"/>
              </a:ext>
            </a:extLst>
          </p:cNvPr>
          <p:cNvSpPr txBox="1"/>
          <p:nvPr/>
        </p:nvSpPr>
        <p:spPr>
          <a:xfrm>
            <a:off x="760934" y="2115005"/>
            <a:ext cx="80592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Arrancado:</a:t>
            </a:r>
            <a:r>
              <a:rPr lang="es-ES" sz="1600" dirty="0"/>
              <a:t> Mientras el juego está preparando todo lo necesario después de iniciarlo.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Tutorial:</a:t>
            </a:r>
            <a:r>
              <a:rPr lang="es-ES" sz="1600" dirty="0"/>
              <a:t> El juego está mostrando su tutorial al jugador.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Listo:</a:t>
            </a:r>
            <a:r>
              <a:rPr lang="es-ES" sz="1600" dirty="0"/>
              <a:t> Estado base del juego, se muestra la pantalla principal en el escenario.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 err="1"/>
              <a:t>EleccionPrueba</a:t>
            </a:r>
            <a:r>
              <a:rPr lang="es-ES" sz="1600" b="1" dirty="0"/>
              <a:t>:</a:t>
            </a:r>
            <a:r>
              <a:rPr lang="es-ES" sz="1600" dirty="0"/>
              <a:t> El jugador está eligiendo qué prueba realizar.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Prueba:</a:t>
            </a:r>
            <a:r>
              <a:rPr lang="es-ES" sz="1600" dirty="0"/>
              <a:t> La prueba está en curso.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 err="1"/>
              <a:t>FinPrueba</a:t>
            </a:r>
            <a:r>
              <a:rPr lang="es-ES" sz="1600" b="1" dirty="0"/>
              <a:t>:</a:t>
            </a:r>
            <a:r>
              <a:rPr lang="es-ES" sz="1600" dirty="0"/>
              <a:t> El jugador ha superado la prueba y puede continuar el juego.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Final:</a:t>
            </a:r>
            <a:r>
              <a:rPr lang="es-ES" sz="1600" dirty="0"/>
              <a:t> Tras superar todas las pruebas, el juego ha terminado. El jugador puede reiniciar si así lo desea.</a:t>
            </a:r>
            <a:endParaRPr lang="es-ES" sz="2000" dirty="0"/>
          </a:p>
        </p:txBody>
      </p:sp>
      <p:pic>
        <p:nvPicPr>
          <p:cNvPr id="11" name="Imagen 10" descr="Diagrama&#10;&#10;Descripción generada automáticamente">
            <a:extLst>
              <a:ext uri="{FF2B5EF4-FFF2-40B4-BE49-F238E27FC236}">
                <a16:creationId xmlns:a16="http://schemas.microsoft.com/office/drawing/2014/main" id="{821E857B-38FC-0788-02DF-74FF2365B7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332" y="1643514"/>
            <a:ext cx="3438095" cy="42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2138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25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34BA393-F915-7064-634C-7B790737A95A}"/>
              </a:ext>
            </a:extLst>
          </p:cNvPr>
          <p:cNvSpPr txBox="1"/>
          <p:nvPr/>
        </p:nvSpPr>
        <p:spPr>
          <a:xfrm>
            <a:off x="760934" y="174567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Unión de todos los elementos. Flujo de juego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6177057-AD41-FE94-A957-F672BE3453F8}"/>
              </a:ext>
            </a:extLst>
          </p:cNvPr>
          <p:cNvSpPr txBox="1"/>
          <p:nvPr/>
        </p:nvSpPr>
        <p:spPr>
          <a:xfrm>
            <a:off x="760934" y="2115005"/>
            <a:ext cx="805921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Se crean clases manager que controlaran diversos aspectos del juego</a:t>
            </a:r>
          </a:p>
          <a:p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 err="1"/>
              <a:t>Game</a:t>
            </a:r>
            <a:r>
              <a:rPr lang="es-ES" sz="1600" b="1" dirty="0"/>
              <a:t> Manager</a:t>
            </a:r>
            <a:r>
              <a:rPr lang="es-ES" sz="1600" dirty="0"/>
              <a:t>: Controla el flujo general del juego y se comunica con el resto de managers.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UI Manager</a:t>
            </a:r>
            <a:r>
              <a:rPr lang="es-ES" sz="1600" dirty="0"/>
              <a:t>: Controla la interfaz del juego, especialmente la pantalla del escenario, lo que se muestra en ella y los eventos generados por las pulsaciones de sus botones.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Pruebas Manager</a:t>
            </a:r>
            <a:r>
              <a:rPr lang="es-ES" sz="1600" dirty="0"/>
              <a:t>: Gestiona en todo momento la prueba que esté sucediendo, cargando sus datos o comprobando si es correcta.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Escenario Manager</a:t>
            </a:r>
            <a:r>
              <a:rPr lang="es-ES" sz="1600" dirty="0"/>
              <a:t>: Modifica el escenario, colocando y quitando los objetos y partes del escenario según sean necesarias para cada prueba.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Trigger Manager</a:t>
            </a:r>
            <a:r>
              <a:rPr lang="es-ES" sz="1600" dirty="0"/>
              <a:t>: Controla en específico los triggers de las pruebas de baile y posiciones. Carga el fichero JSON, va alternando los triggers y comprueba si la posición del jugador es correcta.</a:t>
            </a:r>
          </a:p>
        </p:txBody>
      </p:sp>
    </p:spTree>
    <p:extLst>
      <p:ext uri="{BB962C8B-B14F-4D97-AF65-F5344CB8AC3E}">
        <p14:creationId xmlns:p14="http://schemas.microsoft.com/office/powerpoint/2010/main" val="8751180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67539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26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pic>
        <p:nvPicPr>
          <p:cNvPr id="11" name="Imagen 10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EB34F963-D432-2564-A10F-4D8382E985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3"/>
          <a:stretch/>
        </p:blipFill>
        <p:spPr>
          <a:xfrm>
            <a:off x="1152524" y="1482684"/>
            <a:ext cx="7554154" cy="470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655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67539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27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pic>
        <p:nvPicPr>
          <p:cNvPr id="10" name="Imagen 9" descr="Diagrama, Esquemático&#10;&#10;Descripción generada automáticamente">
            <a:extLst>
              <a:ext uri="{FF2B5EF4-FFF2-40B4-BE49-F238E27FC236}">
                <a16:creationId xmlns:a16="http://schemas.microsoft.com/office/drawing/2014/main" id="{25AC4B55-435B-54FF-00C3-07C926A8B2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00"/>
          <a:stretch/>
        </p:blipFill>
        <p:spPr>
          <a:xfrm>
            <a:off x="1649793" y="1494559"/>
            <a:ext cx="7858642" cy="463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1301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67539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28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pic>
        <p:nvPicPr>
          <p:cNvPr id="10" name="Imagen 9" descr="Diagrama, Esquemático&#10;&#10;Descripción generada automáticamente">
            <a:extLst>
              <a:ext uri="{FF2B5EF4-FFF2-40B4-BE49-F238E27FC236}">
                <a16:creationId xmlns:a16="http://schemas.microsoft.com/office/drawing/2014/main" id="{25AC4B55-435B-54FF-00C3-07C926A8B2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95" b="-129"/>
          <a:stretch/>
        </p:blipFill>
        <p:spPr>
          <a:xfrm>
            <a:off x="2292626" y="1500660"/>
            <a:ext cx="6653419" cy="525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790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 descr="Tabla&#10;&#10;Descripción generada automáticamente">
            <a:extLst>
              <a:ext uri="{FF2B5EF4-FFF2-40B4-BE49-F238E27FC236}">
                <a16:creationId xmlns:a16="http://schemas.microsoft.com/office/drawing/2014/main" id="{611FC735-5E8C-3A55-3D75-AE38A7454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176" y="1986406"/>
            <a:ext cx="3468801" cy="95896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29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34BA393-F915-7064-634C-7B790737A95A}"/>
              </a:ext>
            </a:extLst>
          </p:cNvPr>
          <p:cNvSpPr txBox="1"/>
          <p:nvPr/>
        </p:nvSpPr>
        <p:spPr>
          <a:xfrm>
            <a:off x="677334" y="1617074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Pruebas con personas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8DB64E3-42CF-3724-07F6-661F2F73BA67}"/>
              </a:ext>
            </a:extLst>
          </p:cNvPr>
          <p:cNvSpPr txBox="1"/>
          <p:nvPr/>
        </p:nvSpPr>
        <p:spPr>
          <a:xfrm>
            <a:off x="677334" y="2015221"/>
            <a:ext cx="72320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Se han realizado pruebas con 6 personas de distintas edades, conocimientos tecnológicos y familiaridad con la realidad virtual</a:t>
            </a:r>
          </a:p>
          <a:p>
            <a:endParaRPr lang="es-ES" sz="1400" dirty="0"/>
          </a:p>
          <a:p>
            <a:r>
              <a:rPr lang="es-ES" sz="1400" dirty="0"/>
              <a:t>Se ha utilizado un cuestionario de usabilidad (SUS)</a:t>
            </a:r>
          </a:p>
          <a:p>
            <a:endParaRPr lang="es-ES" sz="1400" dirty="0"/>
          </a:p>
          <a:p>
            <a:r>
              <a:rPr lang="es-ES" sz="1400" dirty="0"/>
              <a:t>Principalmente se estudia si el juego es fácil de entender y utilizar y si la realidad virtual es en general un buen medio digital incluso para personas mayores o sin conocimientos tecnológicos.</a:t>
            </a:r>
          </a:p>
        </p:txBody>
      </p:sp>
      <p:pic>
        <p:nvPicPr>
          <p:cNvPr id="14" name="Imagen 1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9263BF4B-D560-3DB3-55A4-4A39D3F737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859918"/>
            <a:ext cx="8596668" cy="1122512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EA347206-A148-051B-4036-630FCF888262}"/>
              </a:ext>
            </a:extLst>
          </p:cNvPr>
          <p:cNvSpPr txBox="1"/>
          <p:nvPr/>
        </p:nvSpPr>
        <p:spPr>
          <a:xfrm>
            <a:off x="677335" y="5234915"/>
            <a:ext cx="53589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La puntuación media de usabilidad según los encuestados es de 79 puntos. 11 puntos por encima del límite para considerarse una aplicación con buena usabilidad.</a:t>
            </a:r>
          </a:p>
        </p:txBody>
      </p:sp>
      <p:pic>
        <p:nvPicPr>
          <p:cNvPr id="17" name="Imagen 16" descr="Tabla&#10;&#10;Descripción generada automáticamente">
            <a:extLst>
              <a:ext uri="{FF2B5EF4-FFF2-40B4-BE49-F238E27FC236}">
                <a16:creationId xmlns:a16="http://schemas.microsoft.com/office/drawing/2014/main" id="{A7F7150B-0DB3-D2AB-8DD4-DDEAE45CCB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880" y="5234915"/>
            <a:ext cx="2812232" cy="78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621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Motivación y objetivos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4B96A21-C6A4-1255-3A33-09871D3AC3BD}"/>
              </a:ext>
            </a:extLst>
          </p:cNvPr>
          <p:cNvSpPr txBox="1"/>
          <p:nvPr/>
        </p:nvSpPr>
        <p:spPr>
          <a:xfrm>
            <a:off x="694477" y="2112579"/>
            <a:ext cx="440825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realidad virtual sumerge al jugador en un mundo virtual con posibilidades más allá de las del mundo real.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 una tecnología muy llamativa.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Ampliamente usada como entrenamiento y para simular situaciones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El entrenamiento cognitivo tradicional se puede beneficiar de la RV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Evitar falta de motivación</a:t>
            </a:r>
          </a:p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62799A1-63A6-9316-1BC9-D6FC75CC0DB6}"/>
              </a:ext>
            </a:extLst>
          </p:cNvPr>
          <p:cNvSpPr txBox="1"/>
          <p:nvPr/>
        </p:nvSpPr>
        <p:spPr>
          <a:xfrm>
            <a:off x="5362368" y="2112579"/>
            <a:ext cx="41085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Crear un prototipo de juego para estudiar la RV como herramienta para el entrenamiento cognitivo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Creación de entorno virtual para mayores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Evaluación con personas sin conocimientos tecnológicos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Diseño de ejercicios cognitivos en RV basados en los actuales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Resultado final atractivo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Reducción de dificultades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Fácil de usar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4954988-675E-DD6D-D93D-4DD96E51914C}"/>
              </a:ext>
            </a:extLst>
          </p:cNvPr>
          <p:cNvSpPr txBox="1"/>
          <p:nvPr/>
        </p:nvSpPr>
        <p:spPr>
          <a:xfrm>
            <a:off x="677334" y="1743247"/>
            <a:ext cx="4061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Motivación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4BE8916-2C8C-D959-D4DB-E5E41006FC47}"/>
              </a:ext>
            </a:extLst>
          </p:cNvPr>
          <p:cNvSpPr txBox="1"/>
          <p:nvPr/>
        </p:nvSpPr>
        <p:spPr>
          <a:xfrm>
            <a:off x="5342550" y="1728032"/>
            <a:ext cx="4061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Objetivos</a:t>
            </a:r>
          </a:p>
        </p:txBody>
      </p:sp>
    </p:spTree>
    <p:extLst>
      <p:ext uri="{BB962C8B-B14F-4D97-AF65-F5344CB8AC3E}">
        <p14:creationId xmlns:p14="http://schemas.microsoft.com/office/powerpoint/2010/main" val="3645802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Desarrollo – Entrega 5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30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34BA393-F915-7064-634C-7B790737A95A}"/>
              </a:ext>
            </a:extLst>
          </p:cNvPr>
          <p:cNvSpPr txBox="1"/>
          <p:nvPr/>
        </p:nvSpPr>
        <p:spPr>
          <a:xfrm>
            <a:off x="677334" y="1617074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Opinión profesional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8C294A9-F262-1831-E213-43521EEBEC6F}"/>
              </a:ext>
            </a:extLst>
          </p:cNvPr>
          <p:cNvSpPr txBox="1"/>
          <p:nvPr/>
        </p:nvSpPr>
        <p:spPr>
          <a:xfrm>
            <a:off x="780117" y="2129337"/>
            <a:ext cx="6982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Carmen Granero Rico – Psicóloga especializada en gerontología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A1659BF-C128-AAF8-0CA6-F593E81DC721}"/>
              </a:ext>
            </a:extLst>
          </p:cNvPr>
          <p:cNvSpPr txBox="1"/>
          <p:nvPr/>
        </p:nvSpPr>
        <p:spPr>
          <a:xfrm>
            <a:off x="780118" y="2698439"/>
            <a:ext cx="60171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“Me ha gustado mucho usar las manos para manejar todo, especialmente el gesto con el pulgar y el índice para seleccionar, porque ese es un movimiento de motricidad fina, y las personas mayores es algo que suelen perder, sobre todo cuando comienzan a tener artritis y artrosis.”</a:t>
            </a:r>
          </a:p>
          <a:p>
            <a:endParaRPr lang="es-ES" sz="1200" dirty="0"/>
          </a:p>
          <a:p>
            <a:r>
              <a:rPr lang="es-ES" sz="1200" dirty="0"/>
              <a:t>“El estrés, o cualquier tema emocional como la depresión, afectan muchísimo a la memoria, la concentración y la percepción, entonces esto (el juego) puede ser un estímulo en cualquier momento.”</a:t>
            </a:r>
          </a:p>
          <a:p>
            <a:endParaRPr lang="es-ES" sz="1200" dirty="0"/>
          </a:p>
          <a:p>
            <a:r>
              <a:rPr lang="es-ES" sz="1200" dirty="0"/>
              <a:t>“Lo que es la parte técnica está, ahora ya hay que meterle los contenidos necesarios para estimular las diferentes áreas y las diferentes habilidades que se necesitan estimular.”</a:t>
            </a:r>
          </a:p>
        </p:txBody>
      </p:sp>
    </p:spTree>
    <p:extLst>
      <p:ext uri="{BB962C8B-B14F-4D97-AF65-F5344CB8AC3E}">
        <p14:creationId xmlns:p14="http://schemas.microsoft.com/office/powerpoint/2010/main" val="17680928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Conclusiones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31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4C3292B-BBE8-5F61-E1B1-1AC446DD7D49}"/>
              </a:ext>
            </a:extLst>
          </p:cNvPr>
          <p:cNvSpPr txBox="1"/>
          <p:nvPr/>
        </p:nvSpPr>
        <p:spPr>
          <a:xfrm>
            <a:off x="677334" y="1728511"/>
            <a:ext cx="894521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realidad virtual no supone una barrera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presentación como juego y la RV es un gran aliciente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Entorno virtual simple evita desorientación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Gran importancia del seguimiento de manos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Usable en solitario, pero se beneficia de tener a otra persona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 general, el proyecto ha alcanzado sus objetivos y ha sido exitoso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Importancia de buena documentación y software estable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Adquiridas capacidades de arte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Aprendido sobre el desarrollo de videojuegos y valorarlos de otra forma</a:t>
            </a:r>
          </a:p>
        </p:txBody>
      </p:sp>
    </p:spTree>
    <p:extLst>
      <p:ext uri="{BB962C8B-B14F-4D97-AF65-F5344CB8AC3E}">
        <p14:creationId xmlns:p14="http://schemas.microsoft.com/office/powerpoint/2010/main" val="4046188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Líneas futuras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32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5A1909D-7CF7-9E67-043B-8E9B342A4430}"/>
              </a:ext>
            </a:extLst>
          </p:cNvPr>
          <p:cNvSpPr txBox="1"/>
          <p:nvPr/>
        </p:nvSpPr>
        <p:spPr>
          <a:xfrm>
            <a:off x="677334" y="1728511"/>
            <a:ext cx="8945217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Trabajo conjunto con profesionales de la cognición para crear ejercicios aún más eficaces y que aprovechen al máximo la RV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Profesionales del arte digital para aumentar la inmersión en el juego y hacerlo más atractivo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Incluir opciones de accesibilidad: personas sordas, ciegas o con movilidad muy reducida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Aumentar los elementos de videojuegos tradicionales: puntuaciones, diferentes modos de juego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Aplicación compañera que permita ver e interactuar con el mundo virtual desde un dispositivo móvil mientras otra persona juega. Permitiendo ofrecer ayuda, consejos más efectivos o entablar un multijugador asimétrico en el que ambas personas juegan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136201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Final – Vídeo demostración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33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</p:spTree>
    <p:extLst>
      <p:ext uri="{BB962C8B-B14F-4D97-AF65-F5344CB8AC3E}">
        <p14:creationId xmlns:p14="http://schemas.microsoft.com/office/powerpoint/2010/main" val="3203231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Análisis Inicial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4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63009E-DAF4-DDBF-9432-6EEAF30A2348}"/>
              </a:ext>
            </a:extLst>
          </p:cNvPr>
          <p:cNvSpPr txBox="1"/>
          <p:nvPr/>
        </p:nvSpPr>
        <p:spPr>
          <a:xfrm>
            <a:off x="677335" y="3339901"/>
            <a:ext cx="62976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 base a ejercicios ya existentes, se diseñan nuevos utilizando RV divididos en 5 categorías, según la habilidad que estimulan.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Motricidad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Memoria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Lenguaje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Razonamiento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Comprensión espacial</a:t>
            </a:r>
          </a:p>
          <a:p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2B334FB-8366-CD07-22C1-6D55D19E3270}"/>
              </a:ext>
            </a:extLst>
          </p:cNvPr>
          <p:cNvSpPr txBox="1"/>
          <p:nvPr/>
        </p:nvSpPr>
        <p:spPr>
          <a:xfrm>
            <a:off x="677334" y="1874080"/>
            <a:ext cx="82300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busca recrear un entorno conocido para los mayores y dónde encajen los ejercicios cognitivos. Se elige un concurso de televisión como escenario y como plantilla para el flujo del juego.</a:t>
            </a:r>
          </a:p>
        </p:txBody>
      </p:sp>
      <p:pic>
        <p:nvPicPr>
          <p:cNvPr id="13" name="Imagen 12" descr="Imagen que contiene interior, objeto, tabla, camión&#10;&#10;Descripción generada automáticamente">
            <a:extLst>
              <a:ext uri="{FF2B5EF4-FFF2-40B4-BE49-F238E27FC236}">
                <a16:creationId xmlns:a16="http://schemas.microsoft.com/office/drawing/2014/main" id="{A1D5131B-CFA9-25B6-7646-1CEE6E559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946" y="2672648"/>
            <a:ext cx="2654538" cy="175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544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Análisis Inicial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5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63009E-DAF4-DDBF-9432-6EEAF30A2348}"/>
              </a:ext>
            </a:extLst>
          </p:cNvPr>
          <p:cNvSpPr txBox="1"/>
          <p:nvPr/>
        </p:nvSpPr>
        <p:spPr>
          <a:xfrm>
            <a:off x="677334" y="1728511"/>
            <a:ext cx="8721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Pruebas de motricidad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Baile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El jugador debe mover sus brazos al ritmo de la música siguiendo indicaciones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Figuras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El jugador debe adoptar una serie de posiciones destinadas a realizar estiramientos</a:t>
            </a:r>
          </a:p>
        </p:txBody>
      </p:sp>
      <p:pic>
        <p:nvPicPr>
          <p:cNvPr id="8" name="Imagen 7" descr="Forma&#10;&#10;Descripción generada automáticamente">
            <a:extLst>
              <a:ext uri="{FF2B5EF4-FFF2-40B4-BE49-F238E27FC236}">
                <a16:creationId xmlns:a16="http://schemas.microsoft.com/office/drawing/2014/main" id="{C3D0FDE7-D221-CBD1-FF2D-59D28897A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329" y="4036835"/>
            <a:ext cx="2057977" cy="247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301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Análisis Inicial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6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63009E-DAF4-DDBF-9432-6EEAF30A2348}"/>
              </a:ext>
            </a:extLst>
          </p:cNvPr>
          <p:cNvSpPr txBox="1"/>
          <p:nvPr/>
        </p:nvSpPr>
        <p:spPr>
          <a:xfrm>
            <a:off x="677334" y="1728511"/>
            <a:ext cx="8721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Pruebas de memoria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Canción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Se utiliza música conocida por el público objetivo para estimular la memoria del jugador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Turismo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De forma similar, se intenta hacer recordar vivencias pasadas utilizando imágenes de lugares famosos</a:t>
            </a:r>
          </a:p>
        </p:txBody>
      </p:sp>
      <p:pic>
        <p:nvPicPr>
          <p:cNvPr id="11" name="Imagen 10" descr="Imagen que contiene Forma&#10;&#10;Descripción generada automáticamente">
            <a:extLst>
              <a:ext uri="{FF2B5EF4-FFF2-40B4-BE49-F238E27FC236}">
                <a16:creationId xmlns:a16="http://schemas.microsoft.com/office/drawing/2014/main" id="{79F14F1A-409A-F616-CF79-FBFE737D4C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66" y="4197955"/>
            <a:ext cx="1893403" cy="220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191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Análisis Inicial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7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63009E-DAF4-DDBF-9432-6EEAF30A2348}"/>
              </a:ext>
            </a:extLst>
          </p:cNvPr>
          <p:cNvSpPr txBox="1"/>
          <p:nvPr/>
        </p:nvSpPr>
        <p:spPr>
          <a:xfrm>
            <a:off x="677334" y="1728511"/>
            <a:ext cx="872196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Pruebas de lenguaje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Situaciones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Se presenta al jugador una situación cotidiana a través de imágenes, descripciones o sonidos. El objetivo es que el jugador hable y comente aspectos de su vida en dichas situaciones. En esta prueba, lo ideal es disponer de otra persona para mantener una conversación.</a:t>
            </a:r>
          </a:p>
        </p:txBody>
      </p:sp>
    </p:spTree>
    <p:extLst>
      <p:ext uri="{BB962C8B-B14F-4D97-AF65-F5344CB8AC3E}">
        <p14:creationId xmlns:p14="http://schemas.microsoft.com/office/powerpoint/2010/main" val="3421895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Análisis Inicial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8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63009E-DAF4-DDBF-9432-6EEAF30A2348}"/>
              </a:ext>
            </a:extLst>
          </p:cNvPr>
          <p:cNvSpPr txBox="1"/>
          <p:nvPr/>
        </p:nvSpPr>
        <p:spPr>
          <a:xfrm>
            <a:off x="677334" y="1728511"/>
            <a:ext cx="87219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Pruebas de razonamiento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Agrupación de objetos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Se muestran una serie de objetos modelados en 3D con los que el usuario puede interactuar. Estos objetos pertenecerán a dos categorías diferentes y el jugador deberá recolocarlos para que estén agrupados por categoría.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Asociación de sonidos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Se muestran otra serie de objetos y se reproduce un sonido característico de alguno de ellos. El jugador debe averiguar de cual se trata.</a:t>
            </a:r>
          </a:p>
        </p:txBody>
      </p:sp>
      <p:pic>
        <p:nvPicPr>
          <p:cNvPr id="8" name="Imagen 7" descr="Diagrama&#10;&#10;Descripción generada automáticamente">
            <a:extLst>
              <a:ext uri="{FF2B5EF4-FFF2-40B4-BE49-F238E27FC236}">
                <a16:creationId xmlns:a16="http://schemas.microsoft.com/office/drawing/2014/main" id="{7F5DDD3D-0C37-9AA1-84D5-8F49806DB9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76" y="4313834"/>
            <a:ext cx="2576383" cy="196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87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CC243-7B6C-5122-ED6F-EE0E416D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15878"/>
            <a:ext cx="8596668" cy="814521"/>
          </a:xfrm>
        </p:spPr>
        <p:txBody>
          <a:bodyPr>
            <a:normAutofit/>
          </a:bodyPr>
          <a:lstStyle/>
          <a:p>
            <a:r>
              <a:rPr lang="es-ES" dirty="0"/>
              <a:t>Análisis Inicial</a:t>
            </a:r>
          </a:p>
        </p:txBody>
      </p:sp>
      <p:pic>
        <p:nvPicPr>
          <p:cNvPr id="7" name="Marcador de contenido 6" descr="Un 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7FEE902C-48BC-23CC-E08D-310E3DB1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" y="99469"/>
            <a:ext cx="2362200" cy="704088"/>
          </a:xfr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DAAEB3-677C-CB71-5A7C-06A8B529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Antonio Jiménez Amador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16EEC4-77D6-7A65-E864-03796D27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41AF3-C0D6-41AB-A907-F9B816697BE9}" type="slidenum">
              <a:rPr lang="es-ES" smtClean="0"/>
              <a:t>9</a:t>
            </a:fld>
            <a:endParaRPr lang="es-ES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16EEAA4-53F1-46F6-F576-9B80B82B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434" y="99469"/>
            <a:ext cx="2230234" cy="814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74779-C0B5-27F9-B400-253DA97F33AC}"/>
              </a:ext>
            </a:extLst>
          </p:cNvPr>
          <p:cNvSpPr txBox="1"/>
          <p:nvPr/>
        </p:nvSpPr>
        <p:spPr>
          <a:xfrm>
            <a:off x="4975668" y="282236"/>
            <a:ext cx="4881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</a:rPr>
              <a:t>Realidad virtual en entrenamiento cognitivo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63009E-DAF4-DDBF-9432-6EEAF30A2348}"/>
              </a:ext>
            </a:extLst>
          </p:cNvPr>
          <p:cNvSpPr txBox="1"/>
          <p:nvPr/>
        </p:nvSpPr>
        <p:spPr>
          <a:xfrm>
            <a:off x="677334" y="1728511"/>
            <a:ext cx="87219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Pruebas de comprensión espacial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Localización de sonidos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Se estudia la capacidad de localizar sonidos en un espacio tridimensional. El jugador debe averiguar desde qué dirección viene el sonido que escucha.</a:t>
            </a:r>
          </a:p>
        </p:txBody>
      </p:sp>
      <p:pic>
        <p:nvPicPr>
          <p:cNvPr id="11" name="Imagen 10" descr="Diagrama&#10;&#10;Descripción generada automáticamente">
            <a:extLst>
              <a:ext uri="{FF2B5EF4-FFF2-40B4-BE49-F238E27FC236}">
                <a16:creationId xmlns:a16="http://schemas.microsoft.com/office/drawing/2014/main" id="{244147E5-F556-4670-4A92-4D3C5F85FE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745" y="3456313"/>
            <a:ext cx="2657846" cy="226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5385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806</TotalTime>
  <Words>2195</Words>
  <Application>Microsoft Office PowerPoint</Application>
  <PresentationFormat>Panorámica</PresentationFormat>
  <Paragraphs>331</Paragraphs>
  <Slides>33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33</vt:i4>
      </vt:variant>
    </vt:vector>
  </HeadingPairs>
  <TitlesOfParts>
    <vt:vector size="38" baseType="lpstr">
      <vt:lpstr>Arial</vt:lpstr>
      <vt:lpstr>Calibri</vt:lpstr>
      <vt:lpstr>Trebuchet MS</vt:lpstr>
      <vt:lpstr>Wingdings 3</vt:lpstr>
      <vt:lpstr>Faceta</vt:lpstr>
      <vt:lpstr>Desarrollo de un entorno virtual de juego para el entrenamiento cognitivo en personas mayores usando dispositivos de RV</vt:lpstr>
      <vt:lpstr>Estructura</vt:lpstr>
      <vt:lpstr>Motivación y objetivos</vt:lpstr>
      <vt:lpstr>Análisis Inicial</vt:lpstr>
      <vt:lpstr>Análisis Inicial</vt:lpstr>
      <vt:lpstr>Análisis Inicial</vt:lpstr>
      <vt:lpstr>Análisis Inicial</vt:lpstr>
      <vt:lpstr>Análisis Inicial</vt:lpstr>
      <vt:lpstr>Análisis Inicial</vt:lpstr>
      <vt:lpstr>Tecnología a usar – Realidad Virtual</vt:lpstr>
      <vt:lpstr>Tecnología a usar – Desarrollo Videojuegos</vt:lpstr>
      <vt:lpstr>Metodología a usar - Entregas</vt:lpstr>
      <vt:lpstr>Desarrollo – Entrega 1</vt:lpstr>
      <vt:lpstr>Desarrollo – Entrega 2</vt:lpstr>
      <vt:lpstr>Desarrollo – Entrega 2</vt:lpstr>
      <vt:lpstr>Desarrollo – Entrega 3</vt:lpstr>
      <vt:lpstr>Desarrollo – Entrega 3</vt:lpstr>
      <vt:lpstr>Desarrollo – Entrega 3</vt:lpstr>
      <vt:lpstr>Desarrollo – Entrega 4</vt:lpstr>
      <vt:lpstr>Desarrollo – Entrega 4</vt:lpstr>
      <vt:lpstr>Desarrollo – Entrega 4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Desarrollo – Entrega 5</vt:lpstr>
      <vt:lpstr>Conclusiones</vt:lpstr>
      <vt:lpstr>Líneas futuras</vt:lpstr>
      <vt:lpstr>Final – Vídeo demostración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Antonio Jiménez Amador</dc:creator>
  <cp:lastModifiedBy>Antonio Jiménez Amador</cp:lastModifiedBy>
  <cp:revision>39</cp:revision>
  <dcterms:created xsi:type="dcterms:W3CDTF">2023-09-08T09:03:34Z</dcterms:created>
  <dcterms:modified xsi:type="dcterms:W3CDTF">2023-09-13T19:17:10Z</dcterms:modified>
</cp:coreProperties>
</file>

<file path=docProps/thumbnail.jpeg>
</file>